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atuhanUmay/IBM-Applied-Data-Science-Capstone-Project/blob/main/labs-jupyter-spacex-data_wrangling_jupyterlite.jupyterlite.ipynb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github.com/BatuhanUmay/IBM-Applied-Data-Science-Capstone-Project/blob/main/jupyter-labs-eda-dataviz.ipynb.jupyterlite.ipynb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uhanUmay/IBM-Applied-Data-Science-Capstone-Projec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uhanUmay/IBM-Applied-Data-Science-Capstone-Project/blob/main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atuhanUmay/IBM-Applied-Data-Science-Capstone-Project/blob/main/spacex_dash_app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uhanUmay/IBM-Applied-Data-Science-Capstone-Project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BatuhanUmay/IBM-Applied-Data-Science-Capstone-Project/blob/main/jupyter-labs-spacex-data-collection-api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BatuhanUmay/IBM-Applied-Data-Science-Capstone-Project/blob/main/jupyter-labs-webscraping.ipynb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tr-TR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Batuhan Umay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</a:t>
            </a:r>
            <a:r>
              <a:rPr lang="tr-TR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22.01.2022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4481"/>
            <a:ext cx="10974949" cy="1584960"/>
          </a:xfrm>
          <a:prstGeom prst="rect">
            <a:avLst/>
          </a:prstGeom>
        </p:spPr>
        <p:txBody>
          <a:bodyPr/>
          <a:lstStyle/>
          <a:p>
            <a:r>
              <a:rPr lang="en-US" sz="1800" b="0" i="0" u="none" strike="noStrike" baseline="0" dirty="0">
                <a:latin typeface="Abadi" panose="020B0604020104020204" pitchFamily="34" charset="0"/>
              </a:rPr>
              <a:t>In the dataset, there are several cases where the booster did</a:t>
            </a:r>
            <a:r>
              <a:rPr lang="tr-TR" sz="1800" b="0" i="0" u="none" strike="noStrike" baseline="0" dirty="0" err="1">
                <a:latin typeface="Abadi" panose="020B0604020104020204" pitchFamily="34" charset="0"/>
              </a:rPr>
              <a:t>n’t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 land </a:t>
            </a:r>
            <a:r>
              <a:rPr lang="en-US" sz="1800" b="0" i="0" u="none" strike="noStrike" baseline="0" dirty="0" err="1">
                <a:latin typeface="Abadi" panose="020B0604020104020204" pitchFamily="34" charset="0"/>
              </a:rPr>
              <a:t>successully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.</a:t>
            </a:r>
          </a:p>
          <a:p>
            <a:pPr lvl="1"/>
            <a:r>
              <a:rPr lang="en-US" sz="1400" b="0" i="0" u="none" strike="noStrike" baseline="0" dirty="0">
                <a:latin typeface="Abadi" panose="020B0604020104020204" pitchFamily="34" charset="0"/>
              </a:rPr>
              <a:t>True Ocean, True RTLS, True ASDS means the mission has been successful.</a:t>
            </a:r>
          </a:p>
          <a:p>
            <a:pPr lvl="1"/>
            <a:r>
              <a:rPr lang="en-US" sz="1400" b="0" i="0" u="none" strike="noStrike" baseline="0" dirty="0">
                <a:latin typeface="Abadi" panose="020B0604020104020204" pitchFamily="34" charset="0"/>
              </a:rPr>
              <a:t>False Ocean, False RTLS, False ASDS means the mission was a failure.</a:t>
            </a:r>
            <a:endParaRPr lang="tr-TR" sz="1800" b="0" i="0" u="none" strike="noStrike" baseline="0" dirty="0">
              <a:latin typeface="Abadi" panose="020B0604020104020204" pitchFamily="34" charset="0"/>
            </a:endParaRPr>
          </a:p>
          <a:p>
            <a:r>
              <a:rPr lang="en-US" sz="1800" b="0" i="0" u="none" strike="noStrike" baseline="0" dirty="0">
                <a:latin typeface="Abadi" panose="020B0604020104020204" pitchFamily="34" charset="0"/>
              </a:rPr>
              <a:t>We need to</a:t>
            </a:r>
            <a:r>
              <a:rPr lang="tr-TR" sz="1800" b="0" i="0" u="none" strike="noStrike" baseline="0" dirty="0"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transform</a:t>
            </a:r>
            <a:r>
              <a:rPr lang="tr-TR" sz="1800" b="0" i="0" u="none" strike="noStrike" baseline="0" dirty="0"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string variables into</a:t>
            </a:r>
            <a:r>
              <a:rPr lang="tr-TR" sz="1800" b="0" i="0" u="none" strike="noStrike" baseline="0" dirty="0"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categorical</a:t>
            </a:r>
            <a:r>
              <a:rPr lang="tr-TR" sz="1800" b="0" i="0" u="none" strike="noStrike" baseline="0" dirty="0"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variables where 1 means</a:t>
            </a:r>
            <a:r>
              <a:rPr lang="tr-TR" sz="1800" b="0" i="0" u="none" strike="noStrike" baseline="0" dirty="0"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the mission has been successful and 0 means the mission was a</a:t>
            </a:r>
            <a:r>
              <a:rPr lang="tr-TR" sz="1800" b="0" i="0" u="none" strike="noStrike" baseline="0" dirty="0"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failure.</a:t>
            </a:r>
            <a:endParaRPr lang="tr-TR" sz="1800" b="0" i="0" u="none" strike="noStrike" baseline="0" dirty="0">
              <a:latin typeface="Abadi" panose="020B0604020104020204" pitchFamily="34" charset="0"/>
            </a:endParaRPr>
          </a:p>
          <a:p>
            <a:endParaRPr lang="en-US" sz="1800" b="0" i="0" u="none" strike="noStrike" baseline="0" dirty="0">
              <a:latin typeface="Abadi" panose="020B0604020104020204" pitchFamily="34" charset="0"/>
            </a:endParaRPr>
          </a:p>
          <a:p>
            <a:pPr lvl="1"/>
            <a:endParaRPr lang="tr-TR" sz="1400" b="0" i="0" u="none" strike="noStrike" baseline="0" dirty="0"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07C4066-1084-7731-855B-1812EAD6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33" y="3589235"/>
            <a:ext cx="2429963" cy="110933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DF8F6B1-84CE-10CD-6C31-0505598F240B}"/>
              </a:ext>
            </a:extLst>
          </p:cNvPr>
          <p:cNvSpPr txBox="1"/>
          <p:nvPr/>
        </p:nvSpPr>
        <p:spPr>
          <a:xfrm>
            <a:off x="225061" y="2942904"/>
            <a:ext cx="242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1- </a:t>
            </a:r>
            <a:r>
              <a:rPr lang="tr-TR" dirty="0" err="1"/>
              <a:t>Calculate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launch</a:t>
            </a:r>
            <a:r>
              <a:rPr lang="tr-TR" dirty="0"/>
              <a:t> </a:t>
            </a:r>
            <a:r>
              <a:rPr lang="tr-TR" dirty="0" err="1"/>
              <a:t>sites</a:t>
            </a:r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DF00AFB-8AA4-4CA3-ACA4-26DD8EF496D6}"/>
              </a:ext>
            </a:extLst>
          </p:cNvPr>
          <p:cNvSpPr txBox="1"/>
          <p:nvPr/>
        </p:nvSpPr>
        <p:spPr>
          <a:xfrm>
            <a:off x="3372846" y="2959892"/>
            <a:ext cx="242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2- </a:t>
            </a:r>
            <a:r>
              <a:rPr lang="tr-TR" dirty="0" err="1"/>
              <a:t>Calculate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each</a:t>
            </a:r>
            <a:r>
              <a:rPr lang="tr-TR" dirty="0"/>
              <a:t> orbit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FBF94138-86FB-B4CF-0256-C5B318AF8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20" y="3589236"/>
            <a:ext cx="1760717" cy="1835535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0FFE3702-222E-CE1D-6E97-DA3151995E35}"/>
              </a:ext>
            </a:extLst>
          </p:cNvPr>
          <p:cNvSpPr txBox="1"/>
          <p:nvPr/>
        </p:nvSpPr>
        <p:spPr>
          <a:xfrm>
            <a:off x="6284809" y="2959892"/>
            <a:ext cx="242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3- </a:t>
            </a:r>
            <a:r>
              <a:rPr lang="tr-TR" dirty="0" err="1"/>
              <a:t>Calculate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landing</a:t>
            </a:r>
            <a:r>
              <a:rPr lang="tr-TR" dirty="0"/>
              <a:t> </a:t>
            </a:r>
            <a:r>
              <a:rPr lang="tr-TR" dirty="0" err="1"/>
              <a:t>outcomes</a:t>
            </a:r>
            <a:endParaRPr lang="tr-TR" dirty="0"/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FD82D679-B18E-509B-8797-C775BE11A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320" y="3674738"/>
            <a:ext cx="3238500" cy="1657033"/>
          </a:xfrm>
          <a:prstGeom prst="rect">
            <a:avLst/>
          </a:prstGeom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3042F486-B82B-A3D4-7B5B-4E4CEAA14834}"/>
              </a:ext>
            </a:extLst>
          </p:cNvPr>
          <p:cNvSpPr txBox="1"/>
          <p:nvPr/>
        </p:nvSpPr>
        <p:spPr>
          <a:xfrm>
            <a:off x="121463" y="4838825"/>
            <a:ext cx="335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4-Create Class </a:t>
            </a:r>
            <a:r>
              <a:rPr lang="tr-TR" dirty="0" err="1"/>
              <a:t>columns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assing</a:t>
            </a:r>
            <a:r>
              <a:rPr lang="tr-TR" dirty="0"/>
              <a:t> 1 </a:t>
            </a:r>
            <a:r>
              <a:rPr lang="tr-TR" dirty="0" err="1"/>
              <a:t>or</a:t>
            </a:r>
            <a:r>
              <a:rPr lang="tr-TR" dirty="0"/>
              <a:t> 0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landing</a:t>
            </a:r>
            <a:r>
              <a:rPr lang="tr-TR" dirty="0"/>
              <a:t> </a:t>
            </a:r>
            <a:r>
              <a:rPr lang="tr-TR" dirty="0" err="1"/>
              <a:t>outcome</a:t>
            </a:r>
            <a:endParaRPr lang="tr-TR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DEB15762-A671-59A9-A59C-A012F76A3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00" y="5602474"/>
            <a:ext cx="4006990" cy="1216198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14D763E-E37B-2845-62FC-896E17A17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582" y="6226392"/>
            <a:ext cx="4371975" cy="438150"/>
          </a:xfrm>
          <a:prstGeom prst="rect">
            <a:avLst/>
          </a:prstGeom>
        </p:spPr>
      </p:pic>
      <p:sp>
        <p:nvSpPr>
          <p:cNvPr id="25" name="Metin kutusu 24">
            <a:extLst>
              <a:ext uri="{FF2B5EF4-FFF2-40B4-BE49-F238E27FC236}">
                <a16:creationId xmlns:a16="http://schemas.microsoft.com/office/drawing/2014/main" id="{28EDDBBC-31C5-F07C-E9C2-B4BF613F1656}"/>
              </a:ext>
            </a:extLst>
          </p:cNvPr>
          <p:cNvSpPr txBox="1"/>
          <p:nvPr/>
        </p:nvSpPr>
        <p:spPr>
          <a:xfrm>
            <a:off x="5591582" y="5543902"/>
            <a:ext cx="242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5- </a:t>
            </a:r>
            <a:r>
              <a:rPr lang="tr-TR" dirty="0" err="1"/>
              <a:t>Export</a:t>
            </a:r>
            <a:r>
              <a:rPr lang="tr-TR" dirty="0"/>
              <a:t> file</a:t>
            </a:r>
          </a:p>
        </p:txBody>
      </p: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C06CAD51-6525-23B7-67BC-3125BD865B99}"/>
              </a:ext>
            </a:extLst>
          </p:cNvPr>
          <p:cNvCxnSpPr/>
          <p:nvPr/>
        </p:nvCxnSpPr>
        <p:spPr>
          <a:xfrm>
            <a:off x="2664096" y="4027841"/>
            <a:ext cx="810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0A6D1D9E-AF9A-D0BE-4997-95883A223E7F}"/>
              </a:ext>
            </a:extLst>
          </p:cNvPr>
          <p:cNvCxnSpPr/>
          <p:nvPr/>
        </p:nvCxnSpPr>
        <p:spPr>
          <a:xfrm>
            <a:off x="5397497" y="4144082"/>
            <a:ext cx="810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498C30F0-668F-272A-8C2A-C7F47430D36A}"/>
              </a:ext>
            </a:extLst>
          </p:cNvPr>
          <p:cNvCxnSpPr>
            <a:cxnSpLocks/>
          </p:cNvCxnSpPr>
          <p:nvPr/>
        </p:nvCxnSpPr>
        <p:spPr>
          <a:xfrm>
            <a:off x="4182515" y="6344321"/>
            <a:ext cx="1409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Bağlayıcı: Dirsek 31">
            <a:extLst>
              <a:ext uri="{FF2B5EF4-FFF2-40B4-BE49-F238E27FC236}">
                <a16:creationId xmlns:a16="http://schemas.microsoft.com/office/drawing/2014/main" id="{E88BE50A-FFE7-7A9A-B0C7-E7330CB029A7}"/>
              </a:ext>
            </a:extLst>
          </p:cNvPr>
          <p:cNvCxnSpPr>
            <a:stCxn id="17" idx="3"/>
            <a:endCxn id="22" idx="0"/>
          </p:cNvCxnSpPr>
          <p:nvPr/>
        </p:nvCxnSpPr>
        <p:spPr>
          <a:xfrm flipH="1">
            <a:off x="2125095" y="4503255"/>
            <a:ext cx="7271725" cy="1099219"/>
          </a:xfrm>
          <a:prstGeom prst="bentConnector4">
            <a:avLst>
              <a:gd name="adj1" fmla="val -3144"/>
              <a:gd name="adj2" fmla="val 876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7911A10-897B-6BD2-8CCB-D577A0BCA623}"/>
              </a:ext>
            </a:extLst>
          </p:cNvPr>
          <p:cNvSpPr txBox="1">
            <a:spLocks/>
          </p:cNvSpPr>
          <p:nvPr/>
        </p:nvSpPr>
        <p:spPr>
          <a:xfrm>
            <a:off x="7257897" y="614850"/>
            <a:ext cx="3932238" cy="54904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GitHub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 Link: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12964" y="612355"/>
            <a:ext cx="3072647" cy="4016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Link: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715B344-C95B-4EA5-DA42-E471C3ED53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59"/>
          <a:stretch/>
        </p:blipFill>
        <p:spPr>
          <a:xfrm>
            <a:off x="2" y="1490252"/>
            <a:ext cx="5841744" cy="119878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E285C5D-DB1C-A0F6-ADAB-458E877D9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3002872"/>
            <a:ext cx="6024300" cy="119878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4BDF413-7E3A-B894-98FB-CAA478EED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4540506"/>
            <a:ext cx="5755261" cy="122379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214E94B-A045-9B76-893D-3DF609925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983" y="1490250"/>
            <a:ext cx="6182017" cy="124263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0482FEFA-BCDC-4AB6-FF52-6B8E0612DB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6242" y="2991593"/>
            <a:ext cx="6005758" cy="123507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DCA74410-0E7E-D953-B93E-01F5A17A2C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3335" y="4531796"/>
            <a:ext cx="6262433" cy="12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69591" y="409017"/>
            <a:ext cx="3290361" cy="43588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Link:</a:t>
            </a:r>
            <a:endParaRPr lang="en-US" dirty="0">
              <a:hlinkClick r:id="rId3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6C840012-827D-A5E5-F4CE-694ADFC0601C}"/>
              </a:ext>
            </a:extLst>
          </p:cNvPr>
          <p:cNvSpPr txBox="1"/>
          <p:nvPr/>
        </p:nvSpPr>
        <p:spPr>
          <a:xfrm>
            <a:off x="674914" y="1626613"/>
            <a:ext cx="1060982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Display the names of the unique launch sites in the space mission</a:t>
            </a:r>
            <a:endParaRPr lang="tr-TR" b="1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var(--jp-content-font-family)"/>
              </a:rPr>
              <a:t>Display 5 records where launch sites begin with the string 'CCA'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Display the total payload mass carried by boosters launched by NASA (CRS)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Display average payload mass carried by booster version F9 v1.1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List the date when the first successful landing outcome in ground pad was </a:t>
            </a:r>
            <a:r>
              <a:rPr lang="en-US" b="1" i="0" dirty="0" err="1">
                <a:effectLst/>
                <a:latin typeface="-apple-system"/>
              </a:rPr>
              <a:t>acheived</a:t>
            </a:r>
            <a:r>
              <a:rPr lang="en-US" b="1" i="0" dirty="0"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List the names of the boosters which have success in drone ship and have payload mass greater than 4000 but less than 6000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List the total number of successful and failure mission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List the names of the </a:t>
            </a:r>
            <a:r>
              <a:rPr lang="en-US" b="1" i="0" dirty="0" err="1">
                <a:effectLst/>
                <a:latin typeface="-apple-system"/>
              </a:rPr>
              <a:t>booster_versions</a:t>
            </a:r>
            <a:r>
              <a:rPr lang="en-US" b="1" i="0" dirty="0">
                <a:effectLst/>
                <a:latin typeface="-apple-system"/>
              </a:rPr>
              <a:t> which have carried the maximum payload mass. Use a subquery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List the failed </a:t>
            </a:r>
            <a:r>
              <a:rPr lang="en-US" b="1" i="0" dirty="0" err="1">
                <a:effectLst/>
                <a:latin typeface="-apple-system"/>
              </a:rPr>
              <a:t>landing_outcomes</a:t>
            </a:r>
            <a:r>
              <a:rPr lang="en-US" b="1" i="0" dirty="0">
                <a:effectLst/>
                <a:latin typeface="-apple-system"/>
              </a:rPr>
              <a:t> in drone ship, their booster versions, and launch site names for in year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Rank the count of landing outcomes (such as Failure (drone ship) or Success (ground pad)) between the date 2010-06-04 and 2017-03-20, in descending order</a:t>
            </a: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var(--jp-code-font-family)"/>
              </a:rPr>
            </a:br>
            <a:endParaRPr lang="tr-TR" b="1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b="1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b="1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b="1" i="0" dirty="0">
              <a:effectLst/>
              <a:latin typeface="-apple-system"/>
            </a:endParaRPr>
          </a:p>
          <a:p>
            <a:pPr algn="l"/>
            <a:endParaRPr lang="tr-TR" b="1" dirty="0">
              <a:latin typeface="-apple-system"/>
            </a:endParaRPr>
          </a:p>
          <a:p>
            <a:pPr algn="l"/>
            <a:endParaRPr lang="tr-TR" b="1" i="0" dirty="0">
              <a:effectLst/>
              <a:latin typeface="-apple-system"/>
            </a:endParaRPr>
          </a:p>
          <a:p>
            <a:pPr algn="l"/>
            <a:endParaRPr lang="tr-TR" b="1" dirty="0">
              <a:latin typeface="-apple-system"/>
            </a:endParaRPr>
          </a:p>
          <a:p>
            <a:pPr algn="l"/>
            <a:endParaRPr lang="tr-TR" b="1" i="0" dirty="0">
              <a:effectLst/>
              <a:latin typeface="-apple-system"/>
            </a:endParaRPr>
          </a:p>
          <a:p>
            <a:pPr algn="l"/>
            <a:endParaRPr lang="tr-TR" b="1" dirty="0">
              <a:latin typeface="-apple-system"/>
            </a:endParaRPr>
          </a:p>
          <a:p>
            <a:pPr algn="l"/>
            <a:endParaRPr lang="tr-TR" b="1" i="0" dirty="0">
              <a:effectLst/>
              <a:latin typeface="-apple-system"/>
            </a:endParaRPr>
          </a:p>
          <a:p>
            <a:pPr algn="l"/>
            <a:endParaRPr lang="tr-TR" b="1" dirty="0">
              <a:latin typeface="-apple-system"/>
            </a:endParaRPr>
          </a:p>
          <a:p>
            <a:pPr algn="l"/>
            <a:endParaRPr lang="tr-TR" b="1" i="0" dirty="0">
              <a:effectLst/>
              <a:latin typeface="-apple-system"/>
            </a:endParaRPr>
          </a:p>
          <a:p>
            <a:pPr algn="l"/>
            <a:endParaRPr lang="en-US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266971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tr-TR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endParaRPr lang="tr-TR" sz="1800" b="0" i="0" u="none" strike="noStrike" baseline="0" dirty="0">
              <a:latin typeface="Abadi" panose="020B0604020104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Folium map object is a map centered on NASA Johnson Space Center at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Hous</a:t>
            </a:r>
            <a:r>
              <a:rPr lang="tr-T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to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n, Texas</a:t>
            </a: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Red circle at NASA Johnson Space Center's coordinate with label showing its name(</a:t>
            </a:r>
            <a:r>
              <a:rPr lang="en-US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folium.Circle</a:t>
            </a:r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folium.map.Marker</a:t>
            </a:r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).</a:t>
            </a:r>
          </a:p>
          <a:p>
            <a:pPr lvl="1"/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Red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circles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at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each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launch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site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coordinates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with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label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showing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launch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site name (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folium.Circle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,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folium.map.Marker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,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folium.features.DivIcon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).</a:t>
            </a: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grouping of points in a cluster to display multiple and different information for the same coordinates (</a:t>
            </a:r>
            <a:r>
              <a:rPr lang="en-US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folium.plugins.MarkerCluster</a:t>
            </a:r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).</a:t>
            </a: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Markers to show successful and unsuccessful landings. </a:t>
            </a:r>
            <a:r>
              <a:rPr lang="en-US" sz="1400" b="0" i="0" u="none" strike="noStrike" baseline="0" dirty="0">
                <a:solidFill>
                  <a:srgbClr val="00AF50"/>
                </a:solidFill>
                <a:latin typeface="Abadi" panose="020B0604020104020204" pitchFamily="34" charset="0"/>
              </a:rPr>
              <a:t>Green</a:t>
            </a:r>
            <a:r>
              <a:rPr lang="tr-TR" sz="1400" b="0" i="0" u="none" strike="noStrike" baseline="0" dirty="0">
                <a:solidFill>
                  <a:srgbClr val="00AF50"/>
                </a:solidFill>
                <a:latin typeface="Abadi" panose="020B0604020104020204" pitchFamily="34" charset="0"/>
              </a:rPr>
              <a:t> </a:t>
            </a:r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for successful landing and 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Abadi" panose="020B0604020104020204" pitchFamily="34" charset="0"/>
              </a:rPr>
              <a:t>Red</a:t>
            </a:r>
            <a:r>
              <a:rPr lang="tr-TR" sz="1400" b="0" i="0" u="none" strike="noStrike" baseline="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for unsuccessful landing. (</a:t>
            </a:r>
            <a:r>
              <a:rPr lang="en-US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folium.map.Marker</a:t>
            </a:r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folium.Icon</a:t>
            </a:r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).</a:t>
            </a: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Markers to show distance between launch site to key locations (railway, highway, </a:t>
            </a:r>
            <a:r>
              <a:rPr lang="en-US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coastway</a:t>
            </a:r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, city) and plot a line between them. (</a:t>
            </a:r>
            <a:r>
              <a:rPr lang="en-US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folium.map.Marker</a:t>
            </a:r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folium.PolyLine</a:t>
            </a:r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folium.features.DivIcon</a:t>
            </a:r>
            <a:r>
              <a:rPr lang="en-US" sz="1400" b="0" i="1" u="none" strike="noStrike" baseline="0" dirty="0">
                <a:solidFill>
                  <a:srgbClr val="292929"/>
                </a:solidFill>
                <a:latin typeface="Calibri" panose="020F0502020204030204" pitchFamily="34" charset="0"/>
              </a:rPr>
              <a:t>)</a:t>
            </a:r>
            <a:endParaRPr lang="en-US" sz="1400" b="0" i="0" u="none" strike="noStrike" baseline="0" dirty="0">
              <a:solidFill>
                <a:srgbClr val="292929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These objects are created in order to understand better the problem and the data.</a:t>
            </a:r>
            <a:r>
              <a:rPr lang="tr-T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We can show easily all launch sites, their surroundings and the</a:t>
            </a:r>
            <a:r>
              <a:rPr lang="tr-T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number of successful and unsuccessful landings.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DDBC6F4B-960C-CE24-F8FC-167EFEA5CBB4}"/>
              </a:ext>
            </a:extLst>
          </p:cNvPr>
          <p:cNvSpPr txBox="1"/>
          <p:nvPr/>
        </p:nvSpPr>
        <p:spPr>
          <a:xfrm>
            <a:off x="8714773" y="636499"/>
            <a:ext cx="31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Link: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1E1CF4A-BDFB-AB44-DFF7-7D5A2DE94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2" y="1334193"/>
            <a:ext cx="4267201" cy="20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6389" y="538650"/>
            <a:ext cx="9582304" cy="2681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tr-TR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endParaRPr lang="tr-TR" sz="1800" b="0" i="0" u="none" strike="noStrike" baseline="0" dirty="0">
              <a:latin typeface="Abadi" panose="020B0604020104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Dashboard has dropdown,</a:t>
            </a:r>
            <a:r>
              <a:rPr lang="tr-T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pie chart,</a:t>
            </a:r>
            <a:r>
              <a:rPr lang="tr-T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rangeslider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and</a:t>
            </a:r>
            <a:r>
              <a:rPr lang="tr-T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scatter plot components</a:t>
            </a: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Dropdown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allows a user to choose the launch site or all launch sites (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Abadi" panose="020B0604020104020204" pitchFamily="34" charset="0"/>
              </a:rPr>
              <a:t>dash_core_components.Dropdown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).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Pie chart shows the total success and the total failure for the launch site chosen with the dropdown component(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Abadi" panose="020B0604020104020204" pitchFamily="34" charset="0"/>
              </a:rPr>
              <a:t>plotly.express.pie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).</a:t>
            </a:r>
          </a:p>
          <a:p>
            <a:pPr lvl="1"/>
            <a:r>
              <a:rPr lang="en-US" sz="1400" b="0" i="0" u="none" strike="noStrike" baseline="0" dirty="0" err="1">
                <a:solidFill>
                  <a:srgbClr val="000000"/>
                </a:solidFill>
                <a:latin typeface="Abadi" panose="020B0604020104020204" pitchFamily="34" charset="0"/>
              </a:rPr>
              <a:t>Rangeslider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 allows a user to select a payload mass in a fixed range (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Abadi" panose="020B0604020104020204" pitchFamily="34" charset="0"/>
              </a:rPr>
              <a:t>dash_core_components.RangeSlider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).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Scatter chart shows</a:t>
            </a:r>
            <a:r>
              <a:rPr lang="tr-TR" sz="14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the relationship between two variables, in particular Success vs Payload Mass (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Abadi" panose="020B0604020104020204" pitchFamily="34" charset="0"/>
              </a:rPr>
              <a:t>plotly.express.scatter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8E841AD-41DF-24C9-C894-FCB7886DF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4" y="3082497"/>
            <a:ext cx="7032171" cy="28481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B09851-6765-9408-B518-735A96B5ACBA}"/>
              </a:ext>
            </a:extLst>
          </p:cNvPr>
          <p:cNvSpPr txBox="1">
            <a:spLocks/>
          </p:cNvSpPr>
          <p:nvPr/>
        </p:nvSpPr>
        <p:spPr>
          <a:xfrm>
            <a:off x="770011" y="50599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5E1A9E5-C8B1-D3AF-2689-126682CBCCCB}"/>
              </a:ext>
            </a:extLst>
          </p:cNvPr>
          <p:cNvSpPr txBox="1"/>
          <p:nvPr/>
        </p:nvSpPr>
        <p:spPr>
          <a:xfrm>
            <a:off x="8714773" y="60419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 Link: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79074"/>
            <a:ext cx="10126590" cy="48473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tr-TR" sz="1800" b="0" i="0" u="none" strike="noStrike" baseline="0" dirty="0">
              <a:latin typeface="Arial" panose="020B0604020202020204" pitchFamily="34" charset="0"/>
            </a:endParaRPr>
          </a:p>
          <a:p>
            <a:r>
              <a:rPr lang="tr-T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</a:t>
            </a:r>
            <a:r>
              <a:rPr lang="tr-T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preparation</a:t>
            </a:r>
            <a:endParaRPr lang="tr-TR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lvl="1"/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Load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dataset</a:t>
            </a:r>
            <a:endParaRPr lang="tr-TR" sz="14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lvl="1"/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Normalize data</a:t>
            </a: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Split data into training and test sets.</a:t>
            </a:r>
          </a:p>
          <a:p>
            <a:r>
              <a:rPr lang="tr-T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Model </a:t>
            </a:r>
            <a:r>
              <a:rPr lang="tr-T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preparation</a:t>
            </a:r>
            <a:endParaRPr lang="tr-TR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Selection of machine learning algorithms</a:t>
            </a: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Set parameters for each algorithm to </a:t>
            </a:r>
            <a:r>
              <a:rPr lang="en-US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GridSearchCV</a:t>
            </a:r>
            <a:endParaRPr lang="en-US" sz="14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Training </a:t>
            </a:r>
            <a:r>
              <a:rPr lang="en-US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GridSearchModel</a:t>
            </a:r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models with training dataset</a:t>
            </a:r>
          </a:p>
          <a:p>
            <a:r>
              <a:rPr lang="tr-T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Model </a:t>
            </a:r>
            <a:r>
              <a:rPr lang="tr-T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evaluation</a:t>
            </a:r>
            <a:endParaRPr lang="tr-TR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Get best hyperparameters for each type of model</a:t>
            </a: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Compute accuracy for each model with test dataset</a:t>
            </a:r>
          </a:p>
          <a:p>
            <a:pPr lvl="1"/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Plot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Confusion</a:t>
            </a:r>
            <a:r>
              <a:rPr lang="tr-TR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tr-TR" sz="1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Matrix</a:t>
            </a:r>
            <a:endParaRPr lang="tr-TR" sz="14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r>
              <a:rPr lang="tr-T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Model </a:t>
            </a:r>
            <a:r>
              <a:rPr lang="tr-T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comparison</a:t>
            </a:r>
            <a:endParaRPr lang="tr-TR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Comparison of models according to their accuracy</a:t>
            </a:r>
          </a:p>
          <a:p>
            <a:pPr lvl="1"/>
            <a:r>
              <a:rPr lang="en-US" sz="1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model with the best accuracy will be chosen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1CCE8-82E2-0761-AAA8-50A6FEBB68C6}"/>
              </a:ext>
            </a:extLst>
          </p:cNvPr>
          <p:cNvSpPr txBox="1">
            <a:spLocks/>
          </p:cNvSpPr>
          <p:nvPr/>
        </p:nvSpPr>
        <p:spPr>
          <a:xfrm>
            <a:off x="770011" y="50599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1A64AD2-0866-5465-500E-D7C5B72CD468}"/>
              </a:ext>
            </a:extLst>
          </p:cNvPr>
          <p:cNvSpPr txBox="1"/>
          <p:nvPr/>
        </p:nvSpPr>
        <p:spPr>
          <a:xfrm>
            <a:off x="8714773" y="60419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Link: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test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SVM, KNN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better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directly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proportional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time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they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eventually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perfect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 HEO, SSO, ES l1 has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552259" y="4217925"/>
            <a:ext cx="7952456" cy="14493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significantly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6D46AAF2-0539-A82E-48C1-9C347EFB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478"/>
            <a:ext cx="12192000" cy="24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495799"/>
            <a:ext cx="10072160" cy="13855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Depending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site, 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 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consideration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fail.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8F097BF-CEEE-C82B-0B85-539D4811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1" y="1632082"/>
            <a:ext cx="11874300" cy="236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509629"/>
            <a:ext cx="10687961" cy="2098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orbit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ES-L1, GEO, HEO, SSO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260173E3-48E5-3BFA-E455-DCA48B17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6924"/>
            <a:ext cx="12192000" cy="25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463142"/>
            <a:ext cx="10268103" cy="14182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notice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LEO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D90BBA40-3A1F-DA6A-319B-5CF16937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0830"/>
            <a:ext cx="12174231" cy="24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267200"/>
            <a:ext cx="10224560" cy="16017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great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influence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example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LEO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136F900C-454A-BF9E-739B-65C300A1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" y="1676401"/>
            <a:ext cx="12145852" cy="24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050971"/>
            <a:ext cx="11062760" cy="8303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2013,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095E906E-3AD5-A8CC-BC7E-A3E3030ED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" y="1875763"/>
            <a:ext cx="12165783" cy="24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268" y="3058886"/>
            <a:ext cx="4422476" cy="123326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DISTINCT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duplicate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69B2B1D-50CB-CF92-A6A9-977BAB257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" r="12672"/>
          <a:stretch/>
        </p:blipFill>
        <p:spPr>
          <a:xfrm>
            <a:off x="5671456" y="2016647"/>
            <a:ext cx="5786516" cy="36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022" y="1808038"/>
            <a:ext cx="3426178" cy="41957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clause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clause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contain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substring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CCA. LIMIT 5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filltering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2504632-91C3-5787-28B2-5CD583EA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526" y="1671656"/>
            <a:ext cx="8550473" cy="246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251" y="2032866"/>
            <a:ext cx="397267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PAYLOAD_MASS_KG_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NASA (CRS)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2C27D00-7018-4BAC-28CF-87CAF227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08" y="2256185"/>
            <a:ext cx="7466192" cy="199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8224" y="1825625"/>
            <a:ext cx="336080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PAYLOAD_MASS_KG_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contains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substring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F9 V1.1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0035971-7ECE-37E4-E19F-C0E1F5564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2290762"/>
            <a:ext cx="85629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688" y="1825625"/>
            <a:ext cx="320649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shows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oldest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successfel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clause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filters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4231366-1087-5AFB-C539-408E286F0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85" y="2117979"/>
            <a:ext cx="88296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029" y="3051460"/>
            <a:ext cx="414336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returns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PAYLOAD_MASS_KG_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4000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6000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864674F-0E38-1EA2-A6C3-603DDCA3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712" y="1630871"/>
            <a:ext cx="9709288" cy="12858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466143-39C8-A8C8-1A0E-E7D3ADE73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937" y="3635071"/>
            <a:ext cx="2743200" cy="30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60852"/>
            <a:ext cx="9524040" cy="519234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Analysis (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4882245"/>
            <a:ext cx="9745589" cy="154496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subqueries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subquery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subquery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F60908F-190A-9255-D4E9-A3E28476B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648" y="2704557"/>
            <a:ext cx="3867858" cy="176756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13C3657-14C1-F4A4-44E0-01B6ACC07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" y="1941821"/>
            <a:ext cx="116109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0863" y="5374105"/>
            <a:ext cx="9424736" cy="80285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subquery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760404E-2BFE-9EC9-8953-75E4B116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5" y="1674474"/>
            <a:ext cx="7319211" cy="35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20253" y="5005137"/>
            <a:ext cx="8895346" cy="11718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4, 2)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shows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month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7, 4)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shows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year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returns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unsuccessfull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5E7D36A-67F8-E07D-CEE2-3DB13CEB0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53" y="1706889"/>
            <a:ext cx="8305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12758" y="4331367"/>
            <a:ext cx="8702841" cy="184559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return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2010-06-04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2017-03-20.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C6BF759-CA8F-4CA2-B243-ACDE8D5E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86" y="1583405"/>
            <a:ext cx="9686925" cy="12573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5882D7A1-ED9F-2AAF-8258-F9B6EA90F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987" y="2885948"/>
            <a:ext cx="40100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6" y="6308951"/>
            <a:ext cx="9781571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that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located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coast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sz="3700" dirty="0">
                <a:solidFill>
                  <a:srgbClr val="0B49CB"/>
                </a:solidFill>
                <a:latin typeface="Abadi"/>
              </a:rPr>
              <a:t>&lt;Folium Map </a:t>
            </a:r>
            <a:r>
              <a:rPr lang="tr-TR" sz="3700" dirty="0">
                <a:solidFill>
                  <a:srgbClr val="0B49CB"/>
                </a:solidFill>
                <a:latin typeface="Abadi"/>
              </a:rPr>
              <a:t>-  </a:t>
            </a:r>
            <a:r>
              <a:rPr lang="tr-TR" sz="3700" b="0" i="0" u="none" strike="noStrike" baseline="0" dirty="0" err="1">
                <a:solidFill>
                  <a:srgbClr val="0A48CA"/>
                </a:solidFill>
                <a:latin typeface="Abadi" panose="020B0604020104020204" pitchFamily="34" charset="0"/>
              </a:rPr>
              <a:t>Ground</a:t>
            </a:r>
            <a:r>
              <a:rPr lang="tr-TR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 </a:t>
            </a:r>
            <a:r>
              <a:rPr lang="tr-TR" sz="3700" b="0" i="0" u="none" strike="noStrike" baseline="0" dirty="0" err="1">
                <a:solidFill>
                  <a:srgbClr val="0A48CA"/>
                </a:solidFill>
                <a:latin typeface="Abadi" panose="020B0604020104020204" pitchFamily="34" charset="0"/>
              </a:rPr>
              <a:t>stations</a:t>
            </a:r>
            <a:r>
              <a:rPr lang="tr-TR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 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C0A7F53-4F07-0644-359C-3AAFE551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64" y="1455622"/>
            <a:ext cx="10089379" cy="47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626" y="5346893"/>
            <a:ext cx="8632370" cy="15144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6"/>
                </a:solidFill>
                <a:latin typeface="Abadi"/>
              </a:rPr>
              <a:t>Green</a:t>
            </a:r>
            <a:r>
              <a:rPr lang="tr-TR" sz="2200" dirty="0">
                <a:solidFill>
                  <a:schemeClr val="accent6"/>
                </a:solidFill>
                <a:latin typeface="Abadi"/>
              </a:rPr>
              <a:t> </a:t>
            </a:r>
            <a:r>
              <a:rPr lang="tr-TR" sz="2200" dirty="0" err="1">
                <a:latin typeface="Abadi"/>
              </a:rPr>
              <a:t>markers</a:t>
            </a:r>
            <a:r>
              <a:rPr lang="tr-TR" sz="2200" dirty="0">
                <a:latin typeface="Abadi"/>
              </a:rPr>
              <a:t> </a:t>
            </a:r>
            <a:r>
              <a:rPr lang="tr-TR" sz="2200" dirty="0" err="1">
                <a:latin typeface="Abadi"/>
              </a:rPr>
              <a:t>represent</a:t>
            </a:r>
            <a:r>
              <a:rPr lang="tr-TR" sz="2200" dirty="0">
                <a:latin typeface="Abadi"/>
              </a:rPr>
              <a:t> </a:t>
            </a:r>
            <a:r>
              <a:rPr lang="tr-TR" sz="2200" dirty="0" err="1">
                <a:latin typeface="Abadi"/>
              </a:rPr>
              <a:t>successful</a:t>
            </a:r>
            <a:r>
              <a:rPr lang="tr-TR" sz="2200" dirty="0">
                <a:latin typeface="Abadi"/>
              </a:rPr>
              <a:t> </a:t>
            </a:r>
            <a:r>
              <a:rPr lang="tr-TR" sz="2200" dirty="0" err="1">
                <a:latin typeface="Abadi"/>
              </a:rPr>
              <a:t>launches</a:t>
            </a:r>
            <a:r>
              <a:rPr lang="tr-TR" sz="2200" dirty="0"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rgbClr val="FF0000"/>
                </a:solidFill>
                <a:latin typeface="Abadi"/>
              </a:rPr>
              <a:t>Red</a:t>
            </a:r>
            <a:r>
              <a:rPr lang="tr-TR" sz="2200" dirty="0">
                <a:solidFill>
                  <a:srgbClr val="FF0000"/>
                </a:solidFill>
                <a:latin typeface="Abadi"/>
              </a:rPr>
              <a:t> </a:t>
            </a:r>
            <a:r>
              <a:rPr lang="tr-TR" sz="2200" dirty="0" err="1">
                <a:latin typeface="Abadi"/>
              </a:rPr>
              <a:t>markers</a:t>
            </a:r>
            <a:r>
              <a:rPr lang="tr-TR" sz="2200" dirty="0">
                <a:latin typeface="Abadi"/>
              </a:rPr>
              <a:t> </a:t>
            </a:r>
            <a:r>
              <a:rPr lang="tr-TR" sz="2200" dirty="0" err="1">
                <a:latin typeface="Abadi"/>
              </a:rPr>
              <a:t>represent</a:t>
            </a:r>
            <a:r>
              <a:rPr lang="tr-TR" sz="2200" dirty="0">
                <a:latin typeface="Abadi"/>
              </a:rPr>
              <a:t> </a:t>
            </a:r>
            <a:r>
              <a:rPr lang="tr-TR" sz="2200" dirty="0" err="1">
                <a:latin typeface="Abadi"/>
              </a:rPr>
              <a:t>unseccessful</a:t>
            </a:r>
            <a:r>
              <a:rPr lang="tr-TR" sz="2200" dirty="0">
                <a:latin typeface="Abadi"/>
              </a:rPr>
              <a:t> </a:t>
            </a:r>
            <a:r>
              <a:rPr lang="tr-TR" sz="2200" dirty="0" err="1">
                <a:latin typeface="Abadi"/>
              </a:rPr>
              <a:t>launches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sz="3700" dirty="0">
                <a:solidFill>
                  <a:srgbClr val="0B49CB"/>
                </a:solidFill>
                <a:latin typeface="Abadi"/>
              </a:rPr>
              <a:t>&lt;Folium Map</a:t>
            </a:r>
            <a:r>
              <a:rPr lang="tr-TR" sz="3700" dirty="0">
                <a:solidFill>
                  <a:srgbClr val="0B49CB"/>
                </a:solidFill>
                <a:latin typeface="Abadi"/>
              </a:rPr>
              <a:t> -</a:t>
            </a:r>
            <a:r>
              <a:rPr lang="tr-TR" sz="37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tr-TR" sz="3700" b="0" i="0" u="none" strike="noStrike" baseline="0" dirty="0" err="1">
                <a:solidFill>
                  <a:srgbClr val="0A48CA"/>
                </a:solidFill>
                <a:latin typeface="Abadi" panose="020B0604020104020204" pitchFamily="34" charset="0"/>
              </a:rPr>
              <a:t>Color</a:t>
            </a:r>
            <a:r>
              <a:rPr lang="tr-TR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 </a:t>
            </a:r>
            <a:r>
              <a:rPr lang="tr-TR" sz="3700" b="0" i="0" u="none" strike="noStrike" baseline="0" dirty="0" err="1">
                <a:solidFill>
                  <a:srgbClr val="0A48CA"/>
                </a:solidFill>
                <a:latin typeface="Abadi" panose="020B0604020104020204" pitchFamily="34" charset="0"/>
              </a:rPr>
              <a:t>Labeled</a:t>
            </a:r>
            <a:r>
              <a:rPr lang="tr-TR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 </a:t>
            </a:r>
            <a:r>
              <a:rPr lang="tr-TR" sz="3700" b="0" i="0" u="none" strike="noStrike" baseline="0" dirty="0" err="1">
                <a:solidFill>
                  <a:srgbClr val="0A48CA"/>
                </a:solidFill>
                <a:latin typeface="Abadi" panose="020B0604020104020204" pitchFamily="34" charset="0"/>
              </a:rPr>
              <a:t>Markers</a:t>
            </a:r>
            <a:r>
              <a:rPr lang="tr-TR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 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A235080-7ACF-5C44-576D-4DEADE8E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5" y="1480342"/>
            <a:ext cx="7674428" cy="389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772" y="5618492"/>
            <a:ext cx="8597827" cy="12157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CCAFS SLC-40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close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coastline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sz="3700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n-US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Folium Map –Distances between CCAFS SLC-40 and its proximities 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6892614-201D-5C94-B568-0151CE6F7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6" y="1373463"/>
            <a:ext cx="8882743" cy="41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86399"/>
            <a:ext cx="9745589" cy="690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rate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sz="3700" dirty="0">
                <a:solidFill>
                  <a:srgbClr val="0B49CB"/>
                </a:solidFill>
                <a:latin typeface="Abadi"/>
              </a:rPr>
              <a:t>&lt;Dashboard</a:t>
            </a:r>
            <a:r>
              <a:rPr lang="tr-TR" sz="3700" dirty="0">
                <a:solidFill>
                  <a:srgbClr val="0B49CB"/>
                </a:solidFill>
                <a:latin typeface="Abadi"/>
              </a:rPr>
              <a:t> - </a:t>
            </a:r>
            <a:r>
              <a:rPr lang="tr-TR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Total </a:t>
            </a:r>
            <a:r>
              <a:rPr lang="tr-TR" sz="3700" b="0" i="0" u="none" strike="noStrike" baseline="0" dirty="0" err="1">
                <a:solidFill>
                  <a:srgbClr val="0A48CA"/>
                </a:solidFill>
                <a:latin typeface="Abadi" panose="020B0604020104020204" pitchFamily="34" charset="0"/>
              </a:rPr>
              <a:t>success</a:t>
            </a:r>
            <a:r>
              <a:rPr lang="tr-TR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 </a:t>
            </a:r>
            <a:r>
              <a:rPr lang="tr-TR" sz="3700" b="0" i="0" u="none" strike="noStrike" baseline="0" dirty="0" err="1">
                <a:solidFill>
                  <a:srgbClr val="0A48CA"/>
                </a:solidFill>
                <a:latin typeface="Abadi" panose="020B0604020104020204" pitchFamily="34" charset="0"/>
              </a:rPr>
              <a:t>by</a:t>
            </a:r>
            <a:r>
              <a:rPr lang="tr-TR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 Site 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98FCC0-18A3-1FA1-2B54-37326993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423"/>
            <a:ext cx="12192000" cy="20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2"/>
            <a:ext cx="10112074" cy="379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task is to predict if the first stage of the SpaceX Falcon 9 rocket will land successfully or not.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138057"/>
            <a:ext cx="10515599" cy="10389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achieved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76.9%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rate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23.1%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rate.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sz="3700" dirty="0">
                <a:solidFill>
                  <a:srgbClr val="0B49CB"/>
                </a:solidFill>
                <a:latin typeface="Abadi"/>
              </a:rPr>
              <a:t>&lt;Dashboard </a:t>
            </a:r>
            <a:r>
              <a:rPr lang="en-US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–Total success launches for Site KSC LC-39A 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D7C9E6D-E205-9C84-FB54-2359C7D5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215"/>
            <a:ext cx="12192000" cy="2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3657" y="6215517"/>
            <a:ext cx="10651273" cy="4016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better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sz="3700" dirty="0">
                <a:solidFill>
                  <a:srgbClr val="0B49CB"/>
                </a:solidFill>
                <a:latin typeface="Abadi"/>
              </a:rPr>
              <a:t>&lt;Dashboard </a:t>
            </a:r>
            <a:r>
              <a:rPr lang="tr-TR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-</a:t>
            </a:r>
            <a:r>
              <a:rPr lang="en-US" sz="37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Payload mass vs Outcome for all sites with different payload mass selected 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25584D3-F8F8-6D7A-2561-F5723A5CC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7685"/>
            <a:ext cx="12192000" cy="189131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4BD3FC2-8925-3E83-73E4-932446DAE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9494"/>
            <a:ext cx="12192000" cy="214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12370" y="4942114"/>
            <a:ext cx="9326184" cy="1850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scores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test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train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graphics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similar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If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want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choose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model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could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take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Tree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Classifier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650A842-6D6E-4BC1-3D82-C12FF417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57" y="1598594"/>
            <a:ext cx="4109853" cy="334352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F9A2D67-E557-4DA1-9DB1-B9CC310DC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816" y="1598594"/>
            <a:ext cx="3651476" cy="334352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68178BE-2466-AC08-BF42-C884115E9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324780"/>
            <a:ext cx="4227853" cy="155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39350" y="1340013"/>
            <a:ext cx="4810393" cy="31775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SVM, KNN,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on TP, FP, FN, TN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better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accuracy.Because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TP + TN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main problem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3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Positives</a:t>
            </a:r>
            <a:r>
              <a:rPr lang="tr-TR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(FP)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83B476B-BE2B-DCD1-02D0-94E15EC6E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" r="2528" b="3730"/>
          <a:stretch/>
        </p:blipFill>
        <p:spPr>
          <a:xfrm>
            <a:off x="322058" y="1333891"/>
            <a:ext cx="2749997" cy="269205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1DFC8C4-923D-11DD-64FE-72DA1C895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171" y="1333891"/>
            <a:ext cx="2703890" cy="2692056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8F790F3-6C8D-98D7-7AA2-59024205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59" y="4125762"/>
            <a:ext cx="2703890" cy="2650523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4D4CA15F-BE7F-2215-3B35-9D53055AC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171" y="4125763"/>
            <a:ext cx="2703890" cy="2638232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6D3AC45-C283-CF8B-47C7-22E340910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532" y="4711588"/>
            <a:ext cx="35242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55171" y="1302751"/>
            <a:ext cx="11081658" cy="531576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is the best in terms of prediction accuracy for this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the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 HEO, SSO, ES L1 have the best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of a mission can be explained by several factors such as the launch site, the orbit and especially the number of previous launches. Indeed, we can assume that there has been a gain in knowledge between launches that allowed to go from a launch failure to a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Depending on the orbits, the payload mass can be a criterion to take into account for the success of a mission. Some orbits require a light or heavy payload mass. But generally low weighted payloads perform better than the heavy weighted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current data, we cannot explain why some launch sites are better than others (KSC LC-39A is the best launch site). To get an answer to this problem, we could obtain atmospheric or other relevant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027811" y="1798183"/>
            <a:ext cx="4596646" cy="26386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block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hide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warnings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B74F4A9-625F-DDF2-5611-928E00F04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2" y="1798183"/>
            <a:ext cx="42291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130630" y="1330436"/>
            <a:ext cx="12061370" cy="552756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Scrapping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from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Dropping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unnecessary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columns</a:t>
            </a:r>
            <a:endParaRPr lang="tr-TR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One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Hot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Encoding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for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Logistic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Regression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KNeighbors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Classifier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(KNN),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Support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Vector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Classifier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(SVM),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Decision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Tree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Classifier</a:t>
            </a:r>
            <a:r>
              <a:rPr lang="tr-TR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5017" y="1408896"/>
            <a:ext cx="10515600" cy="544444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 url: https://api.spacexdata.com/v4/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 url: https://en.wikipedia.org/w/index.php?title=List_of_Falcon_9_and_Falcon_Heavy_launches&amp;oldid=1027686922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457200" lvl="1" indent="0">
              <a:buNone/>
            </a:pPr>
            <a:endParaRPr lang="tr-T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Dikdörtgen: Köşeleri Yuvarlatılmış 1">
            <a:extLst>
              <a:ext uri="{FF2B5EF4-FFF2-40B4-BE49-F238E27FC236}">
                <a16:creationId xmlns:a16="http://schemas.microsoft.com/office/drawing/2014/main" id="{E8CBF9DC-9971-48BE-D20F-D98047C9524F}"/>
              </a:ext>
            </a:extLst>
          </p:cNvPr>
          <p:cNvSpPr/>
          <p:nvPr/>
        </p:nvSpPr>
        <p:spPr>
          <a:xfrm>
            <a:off x="1744589" y="3400983"/>
            <a:ext cx="1698172" cy="100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SpaceX</a:t>
            </a:r>
            <a:r>
              <a:rPr lang="tr-TR" dirty="0"/>
              <a:t> Rest API</a:t>
            </a:r>
          </a:p>
        </p:txBody>
      </p:sp>
      <p:sp>
        <p:nvSpPr>
          <p:cNvPr id="3" name="Dikdörtgen: Köşeleri Yuvarlatılmış 2">
            <a:extLst>
              <a:ext uri="{FF2B5EF4-FFF2-40B4-BE49-F238E27FC236}">
                <a16:creationId xmlns:a16="http://schemas.microsoft.com/office/drawing/2014/main" id="{53373435-48C0-D9F0-BA49-D1CE1CF60FA2}"/>
              </a:ext>
            </a:extLst>
          </p:cNvPr>
          <p:cNvSpPr/>
          <p:nvPr/>
        </p:nvSpPr>
        <p:spPr>
          <a:xfrm>
            <a:off x="4030589" y="3400983"/>
            <a:ext cx="1698172" cy="100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API </a:t>
            </a:r>
            <a:r>
              <a:rPr lang="tr-TR" dirty="0" err="1"/>
              <a:t>retruns</a:t>
            </a:r>
            <a:r>
              <a:rPr lang="tr-TR" dirty="0"/>
              <a:t> </a:t>
            </a:r>
            <a:r>
              <a:rPr lang="tr-TR" dirty="0" err="1"/>
              <a:t>Json</a:t>
            </a:r>
            <a:r>
              <a:rPr lang="tr-TR" dirty="0"/>
              <a:t> File</a:t>
            </a:r>
          </a:p>
        </p:txBody>
      </p:sp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A0B01B59-71CE-2867-F5F3-E9BCB7BCBCDB}"/>
              </a:ext>
            </a:extLst>
          </p:cNvPr>
          <p:cNvSpPr/>
          <p:nvPr/>
        </p:nvSpPr>
        <p:spPr>
          <a:xfrm>
            <a:off x="6287937" y="3400983"/>
            <a:ext cx="1698172" cy="100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DataFrame</a:t>
            </a:r>
            <a:r>
              <a:rPr lang="tr-TR" dirty="0"/>
              <a:t> </a:t>
            </a:r>
            <a:r>
              <a:rPr lang="tr-TR" dirty="0" err="1"/>
              <a:t>usging</a:t>
            </a:r>
            <a:r>
              <a:rPr lang="tr-TR" dirty="0"/>
              <a:t> </a:t>
            </a:r>
            <a:r>
              <a:rPr lang="tr-TR" dirty="0" err="1"/>
              <a:t>Json</a:t>
            </a:r>
            <a:r>
              <a:rPr lang="tr-TR" dirty="0"/>
              <a:t> File</a:t>
            </a:r>
          </a:p>
        </p:txBody>
      </p:sp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3FB5EEA6-B559-7208-3266-7AD179E408A4}"/>
              </a:ext>
            </a:extLst>
          </p:cNvPr>
          <p:cNvSpPr/>
          <p:nvPr/>
        </p:nvSpPr>
        <p:spPr>
          <a:xfrm>
            <a:off x="8545285" y="3400983"/>
            <a:ext cx="1698172" cy="100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Clean</a:t>
            </a:r>
            <a:r>
              <a:rPr lang="tr-TR" dirty="0"/>
              <a:t> Data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Export</a:t>
            </a:r>
            <a:r>
              <a:rPr lang="tr-TR" dirty="0"/>
              <a:t> it</a:t>
            </a:r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17CB5DAB-D128-4FE3-DD6C-B0A45294C494}"/>
              </a:ext>
            </a:extLst>
          </p:cNvPr>
          <p:cNvSpPr/>
          <p:nvPr/>
        </p:nvSpPr>
        <p:spPr>
          <a:xfrm>
            <a:off x="3442761" y="3673126"/>
            <a:ext cx="587828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Ok: Sağ 8">
            <a:extLst>
              <a:ext uri="{FF2B5EF4-FFF2-40B4-BE49-F238E27FC236}">
                <a16:creationId xmlns:a16="http://schemas.microsoft.com/office/drawing/2014/main" id="{99AFD86F-85F5-30AC-755C-6F9EC2AEAAB5}"/>
              </a:ext>
            </a:extLst>
          </p:cNvPr>
          <p:cNvSpPr/>
          <p:nvPr/>
        </p:nvSpPr>
        <p:spPr>
          <a:xfrm>
            <a:off x="5714435" y="3728348"/>
            <a:ext cx="587828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k: Sağ 9">
            <a:extLst>
              <a:ext uri="{FF2B5EF4-FFF2-40B4-BE49-F238E27FC236}">
                <a16:creationId xmlns:a16="http://schemas.microsoft.com/office/drawing/2014/main" id="{A3C63F92-4BE7-BCB5-28CA-CFD165E7B485}"/>
              </a:ext>
            </a:extLst>
          </p:cNvPr>
          <p:cNvSpPr/>
          <p:nvPr/>
        </p:nvSpPr>
        <p:spPr>
          <a:xfrm>
            <a:off x="7986109" y="3679363"/>
            <a:ext cx="587828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: Köşeleri Yuvarlatılmış 20">
            <a:extLst>
              <a:ext uri="{FF2B5EF4-FFF2-40B4-BE49-F238E27FC236}">
                <a16:creationId xmlns:a16="http://schemas.microsoft.com/office/drawing/2014/main" id="{14D03C9A-0B6F-E25F-452B-90A2B2BFC694}"/>
              </a:ext>
            </a:extLst>
          </p:cNvPr>
          <p:cNvSpPr/>
          <p:nvPr/>
        </p:nvSpPr>
        <p:spPr>
          <a:xfrm>
            <a:off x="1744589" y="5651002"/>
            <a:ext cx="1698172" cy="100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Get</a:t>
            </a:r>
            <a:r>
              <a:rPr lang="tr-TR" dirty="0"/>
              <a:t> HTML </a:t>
            </a:r>
            <a:r>
              <a:rPr lang="tr-TR" dirty="0" err="1"/>
              <a:t>response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Wikipedia</a:t>
            </a:r>
          </a:p>
        </p:txBody>
      </p:sp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43BDDACE-3A2E-D64B-7DD7-91F5EE95050F}"/>
              </a:ext>
            </a:extLst>
          </p:cNvPr>
          <p:cNvSpPr/>
          <p:nvPr/>
        </p:nvSpPr>
        <p:spPr>
          <a:xfrm>
            <a:off x="4030589" y="5651002"/>
            <a:ext cx="1698172" cy="100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Extract</a:t>
            </a:r>
            <a:r>
              <a:rPr lang="tr-TR" dirty="0"/>
              <a:t> data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BeautifulSoup</a:t>
            </a:r>
            <a:endParaRPr lang="tr-TR" dirty="0"/>
          </a:p>
        </p:txBody>
      </p:sp>
      <p:sp>
        <p:nvSpPr>
          <p:cNvPr id="23" name="Dikdörtgen: Köşeleri Yuvarlatılmış 22">
            <a:extLst>
              <a:ext uri="{FF2B5EF4-FFF2-40B4-BE49-F238E27FC236}">
                <a16:creationId xmlns:a16="http://schemas.microsoft.com/office/drawing/2014/main" id="{6617A42E-E589-27C6-46C7-3CA0E0CFB91F}"/>
              </a:ext>
            </a:extLst>
          </p:cNvPr>
          <p:cNvSpPr/>
          <p:nvPr/>
        </p:nvSpPr>
        <p:spPr>
          <a:xfrm>
            <a:off x="6287937" y="5651002"/>
            <a:ext cx="1698172" cy="100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DataFrame</a:t>
            </a:r>
            <a:endParaRPr lang="tr-TR" dirty="0"/>
          </a:p>
        </p:txBody>
      </p:sp>
      <p:sp>
        <p:nvSpPr>
          <p:cNvPr id="24" name="Dikdörtgen: Köşeleri Yuvarlatılmış 23">
            <a:extLst>
              <a:ext uri="{FF2B5EF4-FFF2-40B4-BE49-F238E27FC236}">
                <a16:creationId xmlns:a16="http://schemas.microsoft.com/office/drawing/2014/main" id="{149C774E-2BBF-23B0-CDB5-F5702B85986A}"/>
              </a:ext>
            </a:extLst>
          </p:cNvPr>
          <p:cNvSpPr/>
          <p:nvPr/>
        </p:nvSpPr>
        <p:spPr>
          <a:xfrm>
            <a:off x="8545285" y="5651002"/>
            <a:ext cx="1698172" cy="100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Export</a:t>
            </a:r>
            <a:r>
              <a:rPr lang="tr-TR" dirty="0"/>
              <a:t> Data</a:t>
            </a:r>
          </a:p>
        </p:txBody>
      </p:sp>
      <p:sp>
        <p:nvSpPr>
          <p:cNvPr id="25" name="Ok: Sağ 24">
            <a:extLst>
              <a:ext uri="{FF2B5EF4-FFF2-40B4-BE49-F238E27FC236}">
                <a16:creationId xmlns:a16="http://schemas.microsoft.com/office/drawing/2014/main" id="{3ECB909E-3525-732C-1E6F-5538AB1C3E00}"/>
              </a:ext>
            </a:extLst>
          </p:cNvPr>
          <p:cNvSpPr/>
          <p:nvPr/>
        </p:nvSpPr>
        <p:spPr>
          <a:xfrm>
            <a:off x="3442761" y="5923145"/>
            <a:ext cx="587828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Ok: Sağ 25">
            <a:extLst>
              <a:ext uri="{FF2B5EF4-FFF2-40B4-BE49-F238E27FC236}">
                <a16:creationId xmlns:a16="http://schemas.microsoft.com/office/drawing/2014/main" id="{7D81654E-1654-D064-786E-9CB23E80DB51}"/>
              </a:ext>
            </a:extLst>
          </p:cNvPr>
          <p:cNvSpPr/>
          <p:nvPr/>
        </p:nvSpPr>
        <p:spPr>
          <a:xfrm>
            <a:off x="5714435" y="5978367"/>
            <a:ext cx="587828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Ok: Sağ 26">
            <a:extLst>
              <a:ext uri="{FF2B5EF4-FFF2-40B4-BE49-F238E27FC236}">
                <a16:creationId xmlns:a16="http://schemas.microsoft.com/office/drawing/2014/main" id="{93996429-0386-9678-D51B-DD7FC0821A26}"/>
              </a:ext>
            </a:extLst>
          </p:cNvPr>
          <p:cNvSpPr/>
          <p:nvPr/>
        </p:nvSpPr>
        <p:spPr>
          <a:xfrm>
            <a:off x="7986109" y="5929382"/>
            <a:ext cx="587828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79023" y="1412377"/>
            <a:ext cx="6386054" cy="462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Link: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AE29A17-38D9-7D65-C03C-0AE2E4AA5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0" y="1748730"/>
            <a:ext cx="5468055" cy="757238"/>
          </a:xfrm>
          <a:prstGeom prst="rect">
            <a:avLst/>
          </a:prstGeom>
        </p:spPr>
      </p:pic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F7C3B52A-BBF4-DCED-547E-2E898E6A43C4}"/>
              </a:ext>
            </a:extLst>
          </p:cNvPr>
          <p:cNvCxnSpPr>
            <a:stCxn id="7" idx="2"/>
          </p:cNvCxnSpPr>
          <p:nvPr/>
        </p:nvCxnSpPr>
        <p:spPr>
          <a:xfrm flipH="1">
            <a:off x="2896329" y="2505968"/>
            <a:ext cx="5569" cy="56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9B177822-BE93-C3D2-F39A-936530E11BB8}"/>
              </a:ext>
            </a:extLst>
          </p:cNvPr>
          <p:cNvSpPr txBox="1"/>
          <p:nvPr/>
        </p:nvSpPr>
        <p:spPr>
          <a:xfrm>
            <a:off x="167869" y="1322051"/>
            <a:ext cx="52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1- </a:t>
            </a:r>
            <a:r>
              <a:rPr lang="tr-TR" dirty="0" err="1"/>
              <a:t>Getting</a:t>
            </a:r>
            <a:r>
              <a:rPr lang="tr-TR" dirty="0"/>
              <a:t> </a:t>
            </a:r>
            <a:r>
              <a:rPr lang="tr-TR" dirty="0" err="1"/>
              <a:t>response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SpaceX</a:t>
            </a:r>
            <a:r>
              <a:rPr lang="tr-TR" dirty="0"/>
              <a:t> Rest API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6EA07322-A032-9A98-944C-3BEF96E0C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60"/>
          <a:stretch/>
        </p:blipFill>
        <p:spPr>
          <a:xfrm>
            <a:off x="167870" y="3598105"/>
            <a:ext cx="5468055" cy="854711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29564245-99CC-B218-1068-8BEF9E6E7696}"/>
              </a:ext>
            </a:extLst>
          </p:cNvPr>
          <p:cNvSpPr txBox="1"/>
          <p:nvPr/>
        </p:nvSpPr>
        <p:spPr>
          <a:xfrm>
            <a:off x="167870" y="2982910"/>
            <a:ext cx="536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2- </a:t>
            </a:r>
            <a:r>
              <a:rPr lang="tr-TR" dirty="0" err="1"/>
              <a:t>Decode</a:t>
            </a:r>
            <a:r>
              <a:rPr lang="tr-TR" dirty="0"/>
              <a:t> </a:t>
            </a:r>
            <a:r>
              <a:rPr lang="tr-TR" dirty="0" err="1"/>
              <a:t>response</a:t>
            </a:r>
            <a:r>
              <a:rPr lang="tr-TR" dirty="0"/>
              <a:t> </a:t>
            </a:r>
            <a:r>
              <a:rPr lang="tr-TR" dirty="0" err="1"/>
              <a:t>content</a:t>
            </a:r>
            <a:r>
              <a:rPr lang="tr-TR" dirty="0"/>
              <a:t> as a </a:t>
            </a:r>
            <a:r>
              <a:rPr lang="tr-TR" dirty="0" err="1"/>
              <a:t>json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.</a:t>
            </a:r>
            <a:r>
              <a:rPr lang="tr-TR" dirty="0" err="1"/>
              <a:t>json</a:t>
            </a:r>
            <a:r>
              <a:rPr lang="tr-TR" dirty="0"/>
              <a:t>() </a:t>
            </a:r>
            <a:r>
              <a:rPr lang="tr-TR" dirty="0" err="1"/>
              <a:t>then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it </a:t>
            </a:r>
            <a:r>
              <a:rPr lang="tr-TR" dirty="0" err="1"/>
              <a:t>into</a:t>
            </a:r>
            <a:r>
              <a:rPr lang="tr-TR" dirty="0"/>
              <a:t> a </a:t>
            </a:r>
            <a:r>
              <a:rPr lang="tr-TR" dirty="0" err="1"/>
              <a:t>pandas</a:t>
            </a:r>
            <a:r>
              <a:rPr lang="tr-TR" dirty="0"/>
              <a:t> </a:t>
            </a:r>
            <a:r>
              <a:rPr lang="tr-TR" dirty="0" err="1"/>
              <a:t>dataframe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.</a:t>
            </a:r>
            <a:r>
              <a:rPr lang="tr-TR" dirty="0" err="1"/>
              <a:t>json_normalize</a:t>
            </a:r>
            <a:r>
              <a:rPr lang="tr-TR" dirty="0"/>
              <a:t>()</a:t>
            </a: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F9A01E88-776B-9850-15A2-C1168B6B8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674" y="4694875"/>
            <a:ext cx="3244709" cy="2154318"/>
          </a:xfrm>
          <a:prstGeom prst="rect">
            <a:avLst/>
          </a:prstGeom>
        </p:spPr>
      </p:pic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4FBE2D65-D31B-D975-943E-797754E8D21E}"/>
              </a:ext>
            </a:extLst>
          </p:cNvPr>
          <p:cNvCxnSpPr>
            <a:cxnSpLocks/>
          </p:cNvCxnSpPr>
          <p:nvPr/>
        </p:nvCxnSpPr>
        <p:spPr>
          <a:xfrm flipH="1">
            <a:off x="3416181" y="4310620"/>
            <a:ext cx="5569" cy="38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7D571687-6AC7-3C9A-B3C9-5EA129699D7E}"/>
              </a:ext>
            </a:extLst>
          </p:cNvPr>
          <p:cNvSpPr txBox="1"/>
          <p:nvPr/>
        </p:nvSpPr>
        <p:spPr>
          <a:xfrm>
            <a:off x="167870" y="4806289"/>
            <a:ext cx="240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3- </a:t>
            </a:r>
            <a:r>
              <a:rPr lang="tr-TR" dirty="0" err="1"/>
              <a:t>Transform</a:t>
            </a:r>
            <a:r>
              <a:rPr lang="tr-TR" dirty="0"/>
              <a:t> Data</a:t>
            </a:r>
          </a:p>
        </p:txBody>
      </p: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37B76DD4-C52B-B280-098E-023FDA572A78}"/>
              </a:ext>
            </a:extLst>
          </p:cNvPr>
          <p:cNvCxnSpPr>
            <a:stCxn id="20" idx="3"/>
          </p:cNvCxnSpPr>
          <p:nvPr/>
        </p:nvCxnSpPr>
        <p:spPr>
          <a:xfrm flipV="1">
            <a:off x="5286383" y="5769429"/>
            <a:ext cx="635446" cy="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D1C3706E-8F27-3701-2D69-6AB2856D54D6}"/>
              </a:ext>
            </a:extLst>
          </p:cNvPr>
          <p:cNvSpPr txBox="1"/>
          <p:nvPr/>
        </p:nvSpPr>
        <p:spPr>
          <a:xfrm>
            <a:off x="9975501" y="5029461"/>
            <a:ext cx="2171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4- </a:t>
            </a:r>
            <a:r>
              <a:rPr lang="tr-TR" dirty="0" err="1"/>
              <a:t>Assing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dictionary</a:t>
            </a:r>
            <a:r>
              <a:rPr lang="tr-TR" dirty="0"/>
              <a:t> </a:t>
            </a:r>
            <a:r>
              <a:rPr lang="tr-TR" dirty="0" err="1"/>
              <a:t>then</a:t>
            </a:r>
            <a:r>
              <a:rPr lang="tr-TR" dirty="0"/>
              <a:t> </a:t>
            </a:r>
            <a:r>
              <a:rPr lang="tr-TR" dirty="0" err="1"/>
              <a:t>pandas</a:t>
            </a:r>
            <a:r>
              <a:rPr lang="tr-TR" dirty="0"/>
              <a:t> </a:t>
            </a:r>
            <a:r>
              <a:rPr lang="tr-TR" dirty="0" err="1"/>
              <a:t>dataframe</a:t>
            </a:r>
            <a:endParaRPr lang="tr-TR" dirty="0"/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95B0182F-5312-C35F-DD42-68CB2807E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023" y="4691540"/>
            <a:ext cx="3873970" cy="2157654"/>
          </a:xfrm>
          <a:prstGeom prst="rect">
            <a:avLst/>
          </a:prstGeom>
        </p:spPr>
      </p:pic>
      <p:pic>
        <p:nvPicPr>
          <p:cNvPr id="34" name="Resim 33">
            <a:extLst>
              <a:ext uri="{FF2B5EF4-FFF2-40B4-BE49-F238E27FC236}">
                <a16:creationId xmlns:a16="http://schemas.microsoft.com/office/drawing/2014/main" id="{5DCC9BC2-659A-07E1-C264-FA2A821E6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9023" y="3536132"/>
            <a:ext cx="3996478" cy="733425"/>
          </a:xfrm>
          <a:prstGeom prst="rect">
            <a:avLst/>
          </a:prstGeom>
        </p:spPr>
      </p:pic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BBF3312B-4361-2B70-C3C4-5CAFEFEEB220}"/>
              </a:ext>
            </a:extLst>
          </p:cNvPr>
          <p:cNvCxnSpPr>
            <a:stCxn id="32" idx="0"/>
          </p:cNvCxnSpPr>
          <p:nvPr/>
        </p:nvCxnSpPr>
        <p:spPr>
          <a:xfrm flipV="1">
            <a:off x="7916008" y="4269557"/>
            <a:ext cx="19678" cy="421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A371BF79-4345-EF18-BBCC-BCF54EA6B1EE}"/>
              </a:ext>
            </a:extLst>
          </p:cNvPr>
          <p:cNvSpPr txBox="1"/>
          <p:nvPr/>
        </p:nvSpPr>
        <p:spPr>
          <a:xfrm>
            <a:off x="10020863" y="3429000"/>
            <a:ext cx="2171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5-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dataframe</a:t>
            </a:r>
            <a:endParaRPr lang="tr-TR" dirty="0"/>
          </a:p>
        </p:txBody>
      </p:sp>
      <p:pic>
        <p:nvPicPr>
          <p:cNvPr id="39" name="Resim 38">
            <a:extLst>
              <a:ext uri="{FF2B5EF4-FFF2-40B4-BE49-F238E27FC236}">
                <a16:creationId xmlns:a16="http://schemas.microsoft.com/office/drawing/2014/main" id="{63C2B127-D52F-DF62-3651-6D68940645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1829" y="2495020"/>
            <a:ext cx="4314825" cy="600075"/>
          </a:xfrm>
          <a:prstGeom prst="rect">
            <a:avLst/>
          </a:prstGeom>
        </p:spPr>
      </p:pic>
      <p:sp>
        <p:nvSpPr>
          <p:cNvPr id="40" name="Metin kutusu 39">
            <a:extLst>
              <a:ext uri="{FF2B5EF4-FFF2-40B4-BE49-F238E27FC236}">
                <a16:creationId xmlns:a16="http://schemas.microsoft.com/office/drawing/2014/main" id="{9932B049-F89C-0283-93C6-BE0407DB8BFA}"/>
              </a:ext>
            </a:extLst>
          </p:cNvPr>
          <p:cNvSpPr txBox="1"/>
          <p:nvPr/>
        </p:nvSpPr>
        <p:spPr>
          <a:xfrm>
            <a:off x="10318599" y="2554139"/>
            <a:ext cx="162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6- </a:t>
            </a:r>
            <a:r>
              <a:rPr lang="tr-TR" dirty="0" err="1"/>
              <a:t>Export</a:t>
            </a:r>
            <a:r>
              <a:rPr lang="tr-TR" dirty="0"/>
              <a:t> it</a:t>
            </a:r>
          </a:p>
        </p:txBody>
      </p:sp>
      <p:cxnSp>
        <p:nvCxnSpPr>
          <p:cNvPr id="41" name="Düz Ok Bağlayıcısı 40">
            <a:extLst>
              <a:ext uri="{FF2B5EF4-FFF2-40B4-BE49-F238E27FC236}">
                <a16:creationId xmlns:a16="http://schemas.microsoft.com/office/drawing/2014/main" id="{8D815BC0-B53B-BD65-70D7-AB04D06DF34A}"/>
              </a:ext>
            </a:extLst>
          </p:cNvPr>
          <p:cNvCxnSpPr/>
          <p:nvPr/>
        </p:nvCxnSpPr>
        <p:spPr>
          <a:xfrm flipV="1">
            <a:off x="7887538" y="3114149"/>
            <a:ext cx="19678" cy="421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257897" y="614850"/>
            <a:ext cx="3932238" cy="54904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Link: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4DD17C4-3A68-0677-C941-3A28D20B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27" y="1670027"/>
            <a:ext cx="3957638" cy="1048723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3683F899-1E6E-4694-DE45-76E8EF8AB2FF}"/>
              </a:ext>
            </a:extLst>
          </p:cNvPr>
          <p:cNvSpPr txBox="1"/>
          <p:nvPr/>
        </p:nvSpPr>
        <p:spPr>
          <a:xfrm>
            <a:off x="102732" y="1306469"/>
            <a:ext cx="486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1- </a:t>
            </a:r>
            <a:r>
              <a:rPr lang="tr-TR" dirty="0" err="1"/>
              <a:t>Getting</a:t>
            </a:r>
            <a:r>
              <a:rPr lang="tr-TR" dirty="0"/>
              <a:t> </a:t>
            </a:r>
            <a:r>
              <a:rPr lang="tr-TR" dirty="0" err="1"/>
              <a:t>Response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Html Url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F8DEA26-C859-AAC0-2159-C70336742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81" y="3131048"/>
            <a:ext cx="4114800" cy="650045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2C9589F5-304C-9C7A-5EF8-83B15CA59C28}"/>
              </a:ext>
            </a:extLst>
          </p:cNvPr>
          <p:cNvSpPr txBox="1"/>
          <p:nvPr/>
        </p:nvSpPr>
        <p:spPr>
          <a:xfrm>
            <a:off x="132327" y="3853606"/>
            <a:ext cx="486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3- </a:t>
            </a:r>
            <a:r>
              <a:rPr lang="tr-TR" dirty="0" err="1"/>
              <a:t>Finding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tables</a:t>
            </a:r>
            <a:endParaRPr lang="tr-TR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D5041E8A-B074-8C7A-A663-86AEED017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27" y="4250724"/>
            <a:ext cx="4108600" cy="804203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64DE4F7-CFDE-0500-84A0-51D16F69E9A0}"/>
              </a:ext>
            </a:extLst>
          </p:cNvPr>
          <p:cNvSpPr txBox="1"/>
          <p:nvPr/>
        </p:nvSpPr>
        <p:spPr>
          <a:xfrm>
            <a:off x="50152" y="2740233"/>
            <a:ext cx="486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2- </a:t>
            </a:r>
            <a:r>
              <a:rPr lang="tr-TR" dirty="0" err="1"/>
              <a:t>Creating</a:t>
            </a:r>
            <a:r>
              <a:rPr lang="tr-TR" dirty="0"/>
              <a:t> </a:t>
            </a:r>
            <a:r>
              <a:rPr lang="tr-TR" dirty="0" err="1"/>
              <a:t>Beautiful</a:t>
            </a:r>
            <a:r>
              <a:rPr lang="tr-TR" dirty="0"/>
              <a:t> </a:t>
            </a:r>
            <a:r>
              <a:rPr lang="tr-TR" dirty="0" err="1"/>
              <a:t>Soup</a:t>
            </a:r>
            <a:r>
              <a:rPr lang="tr-TR" dirty="0"/>
              <a:t> </a:t>
            </a:r>
            <a:r>
              <a:rPr lang="tr-TR" dirty="0" err="1"/>
              <a:t>object</a:t>
            </a:r>
            <a:endParaRPr lang="tr-TR" dirty="0"/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684A1585-56C9-AFE2-7BFC-AC4B9E9C7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80" y="5452466"/>
            <a:ext cx="4316868" cy="1346209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2B1E5AEB-3AEE-9AF9-749A-E66ADE1078EE}"/>
              </a:ext>
            </a:extLst>
          </p:cNvPr>
          <p:cNvSpPr txBox="1"/>
          <p:nvPr/>
        </p:nvSpPr>
        <p:spPr>
          <a:xfrm>
            <a:off x="102731" y="5019644"/>
            <a:ext cx="486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4- </a:t>
            </a:r>
            <a:r>
              <a:rPr lang="tr-TR" dirty="0" err="1"/>
              <a:t>Getting</a:t>
            </a:r>
            <a:r>
              <a:rPr lang="tr-TR" dirty="0"/>
              <a:t> </a:t>
            </a:r>
            <a:r>
              <a:rPr lang="tr-TR" dirty="0" err="1"/>
              <a:t>column</a:t>
            </a:r>
            <a:r>
              <a:rPr lang="tr-TR" dirty="0"/>
              <a:t> </a:t>
            </a:r>
            <a:r>
              <a:rPr lang="tr-TR" dirty="0" err="1"/>
              <a:t>names</a:t>
            </a:r>
            <a:endParaRPr lang="tr-TR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AB7C1BA5-A93C-9E0C-D67A-681200EEE0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810"/>
          <a:stretch/>
        </p:blipFill>
        <p:spPr>
          <a:xfrm>
            <a:off x="4769647" y="1822579"/>
            <a:ext cx="4114800" cy="1817044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14D99674-4F1F-4B8B-4F39-548DA3174549}"/>
              </a:ext>
            </a:extLst>
          </p:cNvPr>
          <p:cNvSpPr txBox="1"/>
          <p:nvPr/>
        </p:nvSpPr>
        <p:spPr>
          <a:xfrm>
            <a:off x="4709463" y="1389226"/>
            <a:ext cx="486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5- </a:t>
            </a:r>
            <a:r>
              <a:rPr lang="tr-TR" dirty="0" err="1"/>
              <a:t>Creating</a:t>
            </a:r>
            <a:r>
              <a:rPr lang="tr-TR" dirty="0"/>
              <a:t> </a:t>
            </a:r>
            <a:r>
              <a:rPr lang="tr-TR" dirty="0" err="1"/>
              <a:t>dictionary</a:t>
            </a:r>
            <a:endParaRPr lang="tr-TR" dirty="0"/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87E6BE8C-42F2-2F5C-2147-FD1C00D347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7356" y="4377642"/>
            <a:ext cx="3823745" cy="2023101"/>
          </a:xfrm>
          <a:prstGeom prst="rect">
            <a:avLst/>
          </a:prstGeom>
        </p:spPr>
      </p:pic>
      <p:sp>
        <p:nvSpPr>
          <p:cNvPr id="24" name="Metin kutusu 23">
            <a:extLst>
              <a:ext uri="{FF2B5EF4-FFF2-40B4-BE49-F238E27FC236}">
                <a16:creationId xmlns:a16="http://schemas.microsoft.com/office/drawing/2014/main" id="{DCAD9DA5-2780-8486-7C5D-66FFED253107}"/>
              </a:ext>
            </a:extLst>
          </p:cNvPr>
          <p:cNvSpPr txBox="1"/>
          <p:nvPr/>
        </p:nvSpPr>
        <p:spPr>
          <a:xfrm>
            <a:off x="4709463" y="3794327"/>
            <a:ext cx="486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6- </a:t>
            </a:r>
            <a:r>
              <a:rPr lang="tr-TR" dirty="0" err="1"/>
              <a:t>Add</a:t>
            </a:r>
            <a:r>
              <a:rPr lang="tr-TR" dirty="0"/>
              <a:t> data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keys</a:t>
            </a:r>
            <a:endParaRPr lang="tr-TR" dirty="0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3A35BE18-EC10-8747-BEA3-56474A8C36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0565" y="2214425"/>
            <a:ext cx="2647889" cy="619125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F4396767-9365-6101-4FD0-B1D7E66EE4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4016" y="3721818"/>
            <a:ext cx="2484438" cy="514350"/>
          </a:xfrm>
          <a:prstGeom prst="rect">
            <a:avLst/>
          </a:prstGeom>
        </p:spPr>
      </p:pic>
      <p:sp>
        <p:nvSpPr>
          <p:cNvPr id="29" name="Metin kutusu 28">
            <a:extLst>
              <a:ext uri="{FF2B5EF4-FFF2-40B4-BE49-F238E27FC236}">
                <a16:creationId xmlns:a16="http://schemas.microsoft.com/office/drawing/2014/main" id="{81D0F81E-3345-1C1D-1AFB-F82552398825}"/>
              </a:ext>
            </a:extLst>
          </p:cNvPr>
          <p:cNvSpPr txBox="1"/>
          <p:nvPr/>
        </p:nvSpPr>
        <p:spPr>
          <a:xfrm>
            <a:off x="9107232" y="1466975"/>
            <a:ext cx="295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7- </a:t>
            </a:r>
            <a:r>
              <a:rPr lang="tr-TR" dirty="0" err="1"/>
              <a:t>Creating</a:t>
            </a:r>
            <a:r>
              <a:rPr lang="tr-TR" dirty="0"/>
              <a:t> </a:t>
            </a:r>
            <a:r>
              <a:rPr lang="tr-TR" dirty="0" err="1"/>
              <a:t>dataframe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dictionary</a:t>
            </a:r>
            <a:endParaRPr lang="tr-TR" dirty="0"/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CC3ADB34-D829-7ECA-6B9C-21325A9CA74E}"/>
              </a:ext>
            </a:extLst>
          </p:cNvPr>
          <p:cNvSpPr txBox="1"/>
          <p:nvPr/>
        </p:nvSpPr>
        <p:spPr>
          <a:xfrm>
            <a:off x="9208455" y="3240032"/>
            <a:ext cx="486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8- </a:t>
            </a:r>
            <a:r>
              <a:rPr lang="tr-TR" dirty="0" err="1"/>
              <a:t>Export</a:t>
            </a:r>
            <a:r>
              <a:rPr lang="tr-TR" dirty="0"/>
              <a:t> file as </a:t>
            </a:r>
            <a:r>
              <a:rPr lang="tr-TR" dirty="0" err="1"/>
              <a:t>csv</a:t>
            </a:r>
            <a:endParaRPr lang="tr-TR" dirty="0"/>
          </a:p>
        </p:txBody>
      </p: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906800FC-C8BE-D5B3-F9C6-BCEF743B58B2}"/>
              </a:ext>
            </a:extLst>
          </p:cNvPr>
          <p:cNvCxnSpPr>
            <a:cxnSpLocks/>
          </p:cNvCxnSpPr>
          <p:nvPr/>
        </p:nvCxnSpPr>
        <p:spPr>
          <a:xfrm>
            <a:off x="3722027" y="2778029"/>
            <a:ext cx="0" cy="39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BED1B1B7-514F-396F-DF7C-9E46503DB8CE}"/>
              </a:ext>
            </a:extLst>
          </p:cNvPr>
          <p:cNvCxnSpPr>
            <a:cxnSpLocks/>
          </p:cNvCxnSpPr>
          <p:nvPr/>
        </p:nvCxnSpPr>
        <p:spPr>
          <a:xfrm>
            <a:off x="3745814" y="3747981"/>
            <a:ext cx="0" cy="39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19AA07FE-BF82-EE5C-70E3-57B955E215B9}"/>
              </a:ext>
            </a:extLst>
          </p:cNvPr>
          <p:cNvCxnSpPr>
            <a:cxnSpLocks/>
          </p:cNvCxnSpPr>
          <p:nvPr/>
        </p:nvCxnSpPr>
        <p:spPr>
          <a:xfrm>
            <a:off x="3745814" y="4994325"/>
            <a:ext cx="0" cy="39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Ok Bağlayıcısı 38">
            <a:extLst>
              <a:ext uri="{FF2B5EF4-FFF2-40B4-BE49-F238E27FC236}">
                <a16:creationId xmlns:a16="http://schemas.microsoft.com/office/drawing/2014/main" id="{CE09F1FF-F57D-82A0-DCF0-5FB2117F8A1D}"/>
              </a:ext>
            </a:extLst>
          </p:cNvPr>
          <p:cNvCxnSpPr>
            <a:cxnSpLocks/>
          </p:cNvCxnSpPr>
          <p:nvPr/>
        </p:nvCxnSpPr>
        <p:spPr>
          <a:xfrm>
            <a:off x="7399947" y="3794327"/>
            <a:ext cx="0" cy="39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0EAEB2B7-4DD6-F01F-A675-15E649BF45F7}"/>
              </a:ext>
            </a:extLst>
          </p:cNvPr>
          <p:cNvCxnSpPr>
            <a:cxnSpLocks/>
          </p:cNvCxnSpPr>
          <p:nvPr/>
        </p:nvCxnSpPr>
        <p:spPr>
          <a:xfrm>
            <a:off x="10130479" y="2817488"/>
            <a:ext cx="0" cy="39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Bağlayıcı: Dirsek 41">
            <a:extLst>
              <a:ext uri="{FF2B5EF4-FFF2-40B4-BE49-F238E27FC236}">
                <a16:creationId xmlns:a16="http://schemas.microsoft.com/office/drawing/2014/main" id="{69A5FB2E-9022-134E-B3C3-DD70FBB0CF54}"/>
              </a:ext>
            </a:extLst>
          </p:cNvPr>
          <p:cNvCxnSpPr>
            <a:stCxn id="17" idx="3"/>
            <a:endCxn id="20" idx="1"/>
          </p:cNvCxnSpPr>
          <p:nvPr/>
        </p:nvCxnSpPr>
        <p:spPr>
          <a:xfrm flipV="1">
            <a:off x="4509748" y="2731101"/>
            <a:ext cx="259899" cy="33944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Bağlayıcı: Dirsek 43">
            <a:extLst>
              <a:ext uri="{FF2B5EF4-FFF2-40B4-BE49-F238E27FC236}">
                <a16:creationId xmlns:a16="http://schemas.microsoft.com/office/drawing/2014/main" id="{70C4D76F-1F4A-2739-4E30-DD58D053A027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8631101" y="2523988"/>
            <a:ext cx="429464" cy="28652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</TotalTime>
  <Words>2108</Words>
  <Application>Microsoft Office PowerPoint</Application>
  <PresentationFormat>Geniş ekran</PresentationFormat>
  <Paragraphs>277</Paragraphs>
  <Slides>47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7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var(--jp-code-font-family)</vt:lpstr>
      <vt:lpstr>var(--jp-content-font-family)</vt:lpstr>
      <vt:lpstr>Custom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Batuhan UMAY</cp:lastModifiedBy>
  <cp:revision>378</cp:revision>
  <dcterms:created xsi:type="dcterms:W3CDTF">2021-04-29T18:58:34Z</dcterms:created>
  <dcterms:modified xsi:type="dcterms:W3CDTF">2022-11-22T10:17:32Z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